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5BE8D5-E724-430E-A339-FD3B32CAC25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B581702-E632-42D3-8182-33C185936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Stakeholder consultation:</a:t>
            </a:r>
            <a:r>
              <a:rPr lang="en-US" dirty="0" smtClean="0"/>
              <a:t> </a:t>
            </a:r>
            <a:r>
              <a:rPr lang="en-US" sz="4000" dirty="0" smtClean="0"/>
              <a:t>Environment </a:t>
            </a:r>
            <a:r>
              <a:rPr lang="en-US" sz="4000" dirty="0" smtClean="0"/>
              <a:t>Management Framework</a:t>
            </a:r>
            <a:endParaRPr lang="en-US" sz="4000" dirty="0"/>
          </a:p>
        </p:txBody>
      </p:sp>
      <p:pic>
        <p:nvPicPr>
          <p:cNvPr id="4" name="Picture 2" descr="https://upload.wikimedia.org/wikipedia/commons/thumb/a/aa/Seal_of_Karnataka.svg/2000px-Seal_of_Karnatak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381" y="304800"/>
            <a:ext cx="1655419" cy="14277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1676400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Times New Roman"/>
              </a:rPr>
              <a:t>Government of Karnataka</a:t>
            </a:r>
            <a:r>
              <a:rPr lang="en-US" sz="1400" dirty="0" smtClean="0">
                <a:solidFill>
                  <a:schemeClr val="bg1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7800" y="5257800"/>
            <a:ext cx="64008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/>
              <a:t>Organized by </a:t>
            </a:r>
          </a:p>
          <a:p>
            <a:r>
              <a:rPr lang="en-US" b="1" dirty="0" smtClean="0"/>
              <a:t>Decentralization </a:t>
            </a:r>
            <a:r>
              <a:rPr lang="en-US" b="1" dirty="0" smtClean="0"/>
              <a:t>Analysis Cell</a:t>
            </a:r>
            <a:endParaRPr lang="en-US" dirty="0" smtClean="0"/>
          </a:p>
          <a:p>
            <a:r>
              <a:rPr lang="en-US" sz="2000" dirty="0" smtClean="0"/>
              <a:t>Department of </a:t>
            </a:r>
            <a:r>
              <a:rPr lang="en-US" sz="2000" dirty="0" err="1" smtClean="0"/>
              <a:t>RDPR</a:t>
            </a:r>
            <a:r>
              <a:rPr lang="en-US" sz="2000" dirty="0" smtClean="0"/>
              <a:t>, Government of Karnataka</a:t>
            </a:r>
            <a:endParaRPr lang="en-US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7740" y="3962400"/>
            <a:ext cx="4953000" cy="1752600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505200"/>
          </a:xfrm>
        </p:spPr>
        <p:txBody>
          <a:bodyPr/>
          <a:lstStyle/>
          <a:p>
            <a:r>
              <a:rPr lang="en-US" dirty="0" smtClean="0"/>
              <a:t>Drinking water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76400"/>
          <a:ext cx="7924800" cy="269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901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Potential Impacts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Mitigation Measures</a:t>
                      </a:r>
                      <a:endParaRPr lang="en-US" sz="1400" dirty="0"/>
                    </a:p>
                  </a:txBody>
                  <a:tcPr/>
                </a:tc>
              </a:tr>
              <a:tr h="696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Possibility of contamination of the source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Water quality test prior to commissioning of the source and setting up mechanism for regular periodic monitoring</a:t>
                      </a:r>
                      <a:endParaRPr lang="en-US" sz="1400" dirty="0"/>
                    </a:p>
                  </a:txBody>
                  <a:tcPr/>
                </a:tc>
              </a:tr>
              <a:tr h="493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 of water</a:t>
                      </a:r>
                      <a:r>
                        <a:rPr lang="en-US" sz="1400" baseline="0" dirty="0" smtClean="0"/>
                        <a:t> source near toilets and pipe alignment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Water</a:t>
                      </a:r>
                      <a:r>
                        <a:rPr lang="en-US" sz="1400" baseline="0" dirty="0" smtClean="0"/>
                        <a:t> source and pipeline alignment away from contamination sources like toilets, drains etc.</a:t>
                      </a:r>
                      <a:endParaRPr lang="en-US" sz="1400" dirty="0"/>
                    </a:p>
                  </a:txBody>
                  <a:tcPr/>
                </a:tc>
              </a:tr>
              <a:tr h="4933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Safety</a:t>
                      </a:r>
                      <a:r>
                        <a:rPr lang="en-US" sz="1400" baseline="0" dirty="0" smtClean="0"/>
                        <a:t> concerns with abandoned bore holes, open wells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Covering the abandoned bore wells, grills or protective</a:t>
                      </a:r>
                      <a:r>
                        <a:rPr lang="en-US" sz="1400" baseline="0" dirty="0" smtClean="0"/>
                        <a:t> walls around open wells</a:t>
                      </a:r>
                      <a:endParaRPr lang="en-US" sz="1400" dirty="0"/>
                    </a:p>
                  </a:txBody>
                  <a:tcPr/>
                </a:tc>
              </a:tr>
              <a:tr h="6174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Water wastage due to improper use and maintenance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Provision for drains or soak pit near source and system</a:t>
                      </a:r>
                      <a:r>
                        <a:rPr lang="en-US" sz="1400" baseline="0" dirty="0" smtClean="0"/>
                        <a:t> for regular check up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572000"/>
            <a:ext cx="2590800" cy="190500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3300" y="4610101"/>
            <a:ext cx="1905001" cy="182880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8198" y="4648201"/>
            <a:ext cx="1981201" cy="1828800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9705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Buildings: Schools, </a:t>
            </a:r>
            <a:r>
              <a:rPr lang="en-US" sz="2800" dirty="0" err="1" smtClean="0"/>
              <a:t>Anganwadi</a:t>
            </a:r>
            <a:r>
              <a:rPr lang="en-US" sz="2800" dirty="0" smtClean="0"/>
              <a:t>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, GP buildings, Community halls etc.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828800"/>
          <a:ext cx="73914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Potential Impacts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Mitigation Measures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facilities like</a:t>
                      </a:r>
                      <a:r>
                        <a:rPr lang="en-US" sz="1600" baseline="0" dirty="0" smtClean="0"/>
                        <a:t> toilets, lack of system for solid and liquid waste management leads to unhygienic conditions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Provision of all facilities and emphasis on special</a:t>
                      </a:r>
                      <a:r>
                        <a:rPr lang="en-US" sz="1600" baseline="0" dirty="0" smtClean="0"/>
                        <a:t> needs like child friendly toilets in </a:t>
                      </a:r>
                      <a:r>
                        <a:rPr lang="en-US" sz="1600" baseline="0" dirty="0" err="1" smtClean="0"/>
                        <a:t>anganwadis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Kitchens</a:t>
                      </a:r>
                      <a:r>
                        <a:rPr lang="en-US" sz="1600" baseline="0" dirty="0" smtClean="0"/>
                        <a:t> part of class room in </a:t>
                      </a:r>
                      <a:r>
                        <a:rPr lang="en-US" sz="1600" baseline="0" dirty="0" err="1" smtClean="0"/>
                        <a:t>anganwadis</a:t>
                      </a:r>
                      <a:r>
                        <a:rPr lang="en-US" sz="1600" baseline="0" dirty="0" smtClean="0"/>
                        <a:t> causes pollution and is prone to fire accidents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Anganwadis</a:t>
                      </a:r>
                      <a:r>
                        <a:rPr lang="en-US" sz="1600" dirty="0" smtClean="0"/>
                        <a:t> should have separate kitchen with chimney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Lack of safety measures like grills and parapet</a:t>
                      </a:r>
                      <a:r>
                        <a:rPr lang="en-US" sz="1600" baseline="0" dirty="0" smtClean="0"/>
                        <a:t> walls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Provision of safety measures for all buildings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572000"/>
            <a:ext cx="2362200" cy="198120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4572000"/>
            <a:ext cx="2286000" cy="198120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4572000"/>
            <a:ext cx="2362200" cy="1905000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1316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657600"/>
          </a:xfrm>
        </p:spPr>
        <p:txBody>
          <a:bodyPr/>
          <a:lstStyle/>
          <a:p>
            <a:r>
              <a:rPr lang="en-US" dirty="0" smtClean="0"/>
              <a:t>Public Toilets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76400"/>
          <a:ext cx="708660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Potential Impacts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Mitigation Measures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Absence of septic tank or leach pit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Septic tanks or leach pits</a:t>
                      </a:r>
                      <a:r>
                        <a:rPr lang="en-US" sz="1400" baseline="0" dirty="0" smtClean="0"/>
                        <a:t> to be made compulsory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Lack of water facility inside the toilets discourages the use and affects cleanliness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Running water inside</a:t>
                      </a:r>
                      <a:r>
                        <a:rPr lang="en-US" sz="1400" baseline="0" dirty="0" smtClean="0"/>
                        <a:t> the toilet, hand wash facility out side, </a:t>
                      </a:r>
                      <a:r>
                        <a:rPr lang="en-US" sz="1400" baseline="0" dirty="0" err="1" smtClean="0"/>
                        <a:t>ecosan</a:t>
                      </a:r>
                      <a:r>
                        <a:rPr lang="en-US" sz="1400" baseline="0" dirty="0" smtClean="0"/>
                        <a:t> toilets in areas with water scarcity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Poor ventilation affects</a:t>
                      </a:r>
                      <a:r>
                        <a:rPr lang="en-US" sz="1400" baseline="0" dirty="0" smtClean="0"/>
                        <a:t> cleanliness and discourages use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 should consider proper ventilation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Improper use and maintenance leads to discontinuation</a:t>
                      </a:r>
                      <a:r>
                        <a:rPr lang="en-US" sz="1400" baseline="0" dirty="0" smtClean="0"/>
                        <a:t> and is hazardous to the environment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Awareness building among the users for</a:t>
                      </a:r>
                      <a:r>
                        <a:rPr lang="en-US" sz="1400" baseline="0" dirty="0" smtClean="0"/>
                        <a:t> sustenance of the facilities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724400"/>
            <a:ext cx="2743200" cy="182880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648200"/>
            <a:ext cx="2743200" cy="1905000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18460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from previous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Learnings from the previous project:</a:t>
            </a:r>
          </a:p>
          <a:p>
            <a:pPr lvl="1" algn="just"/>
            <a:r>
              <a:rPr lang="en-US" dirty="0" smtClean="0"/>
              <a:t>System of OK cards: Not followed for all works (present in 37%)</a:t>
            </a:r>
          </a:p>
          <a:p>
            <a:pPr lvl="1" algn="just"/>
            <a:r>
              <a:rPr lang="en-US" dirty="0" smtClean="0"/>
              <a:t>Identifying the relevant issues or mitigation measures: Not done in all OK cards</a:t>
            </a:r>
          </a:p>
          <a:p>
            <a:pPr lvl="1" algn="just"/>
            <a:r>
              <a:rPr lang="en-US" dirty="0" smtClean="0"/>
              <a:t>Trainings to engineers on technical aspects was not envisaged</a:t>
            </a:r>
          </a:p>
          <a:p>
            <a:pPr algn="just"/>
            <a:r>
              <a:rPr lang="en-US" dirty="0" smtClean="0"/>
              <a:t>Strategy for proposed project:</a:t>
            </a:r>
          </a:p>
          <a:p>
            <a:pPr lvl="1" algn="just"/>
            <a:r>
              <a:rPr lang="en-US" dirty="0" smtClean="0"/>
              <a:t>Simplifying the procedures</a:t>
            </a:r>
          </a:p>
          <a:p>
            <a:pPr lvl="1" algn="just"/>
            <a:r>
              <a:rPr lang="en-US" dirty="0" smtClean="0"/>
              <a:t>Capacity enhancement of Engineering Staff</a:t>
            </a:r>
          </a:p>
          <a:p>
            <a:pPr lvl="1" algn="just"/>
            <a:r>
              <a:rPr lang="en-US" dirty="0" smtClean="0"/>
              <a:t>Strong monitoring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of EMF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Integrating environmental sustainability dimension into the GP perspective plans and annual action plans</a:t>
            </a:r>
          </a:p>
          <a:p>
            <a:pPr algn="just"/>
            <a:r>
              <a:rPr lang="en-US" dirty="0" smtClean="0"/>
              <a:t>Integrating required environmental guidelines into all construction activities</a:t>
            </a:r>
          </a:p>
          <a:p>
            <a:pPr algn="just"/>
            <a:r>
              <a:rPr lang="en-US" dirty="0" smtClean="0"/>
              <a:t>Integrating aspects of environment management into the capacity building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Environment Review of Annual Action Plan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217636"/>
              </p:ext>
            </p:extLst>
          </p:nvPr>
        </p:nvGraphicFramePr>
        <p:xfrm>
          <a:off x="457200" y="990600"/>
          <a:ext cx="8229600" cy="557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0243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Work Stage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Stage of environment review and monitoring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Officials Involved</a:t>
                      </a:r>
                      <a:endParaRPr lang="en-US" sz="1300" dirty="0"/>
                    </a:p>
                  </a:txBody>
                  <a:tcPr/>
                </a:tc>
              </a:tr>
              <a:tr h="71398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Annual Action Plan (AAP) Preparation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review of Annual Action Plan using the OK cards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Junior Engineer, Assistant</a:t>
                      </a:r>
                      <a:r>
                        <a:rPr lang="en-US" sz="1300" baseline="0" dirty="0" smtClean="0"/>
                        <a:t> Engineer</a:t>
                      </a:r>
                      <a:endParaRPr lang="en-US" sz="1300" dirty="0" smtClean="0"/>
                    </a:p>
                    <a:p>
                      <a:r>
                        <a:rPr lang="en-US" sz="1300" dirty="0" smtClean="0"/>
                        <a:t>General</a:t>
                      </a:r>
                      <a:r>
                        <a:rPr lang="en-US" sz="1300" baseline="0" dirty="0" smtClean="0"/>
                        <a:t> Body</a:t>
                      </a:r>
                      <a:endParaRPr lang="en-US" sz="1300" dirty="0"/>
                    </a:p>
                  </a:txBody>
                  <a:tcPr/>
                </a:tc>
              </a:tr>
              <a:tr h="536184"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Technical designs and cost estimates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Integration of mitigation measures in to designs and budget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Section Officer, Junior Engineer, Assistant</a:t>
                      </a:r>
                      <a:r>
                        <a:rPr lang="en-US" sz="1300" baseline="0" dirty="0" smtClean="0"/>
                        <a:t> Engineer</a:t>
                      </a:r>
                      <a:endParaRPr lang="en-US" sz="1300" dirty="0" smtClean="0"/>
                    </a:p>
                  </a:txBody>
                  <a:tcPr/>
                </a:tc>
              </a:tr>
              <a:tr h="71398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Environment Review of technical designs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AAPs without ER or integration of</a:t>
                      </a:r>
                      <a:r>
                        <a:rPr lang="en-US" sz="1300" baseline="0" dirty="0" smtClean="0"/>
                        <a:t> measures and budget are sent back for action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Environment Engineer</a:t>
                      </a:r>
                      <a:endParaRPr lang="en-US" sz="1300" dirty="0"/>
                    </a:p>
                  </a:txBody>
                  <a:tcPr/>
                </a:tc>
              </a:tr>
              <a:tr h="40361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Technical approval for the designs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Review of design of mitigation</a:t>
                      </a:r>
                      <a:r>
                        <a:rPr lang="en-US" sz="1300" baseline="0" dirty="0" smtClean="0"/>
                        <a:t> measures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Assistant</a:t>
                      </a:r>
                      <a:r>
                        <a:rPr lang="en-US" sz="1300" baseline="0" dirty="0" smtClean="0"/>
                        <a:t> Executive Engineer</a:t>
                      </a:r>
                      <a:endParaRPr lang="en-US" sz="1300" dirty="0"/>
                    </a:p>
                  </a:txBody>
                  <a:tcPr/>
                </a:tc>
              </a:tr>
              <a:tr h="71398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Administrative approval, tenders and procurement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Administrative approval of environment review, inclusion of obligations into contracts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Panchayat</a:t>
                      </a:r>
                      <a:r>
                        <a:rPr lang="en-US" sz="1300" baseline="0" dirty="0" smtClean="0"/>
                        <a:t> Development Officer</a:t>
                      </a:r>
                      <a:endParaRPr lang="en-US" sz="1300" dirty="0"/>
                    </a:p>
                  </a:txBody>
                  <a:tcPr/>
                </a:tc>
              </a:tr>
              <a:tr h="55880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Supervision of execution of works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Supervision of inclusion of mitigation measures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Assistant</a:t>
                      </a:r>
                      <a:r>
                        <a:rPr lang="en-US" sz="1300" baseline="0" dirty="0" smtClean="0"/>
                        <a:t> Executive Engineer</a:t>
                      </a:r>
                      <a:endParaRPr lang="en-US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Junior Engineer, Assistant</a:t>
                      </a:r>
                      <a:r>
                        <a:rPr lang="en-US" sz="1300" baseline="0" dirty="0" smtClean="0"/>
                        <a:t> Engineer</a:t>
                      </a:r>
                      <a:endParaRPr lang="en-US" sz="1300" dirty="0" smtClean="0"/>
                    </a:p>
                  </a:txBody>
                  <a:tcPr/>
                </a:tc>
              </a:tr>
              <a:tr h="50243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Verifying environmental</a:t>
                      </a:r>
                      <a:r>
                        <a:rPr lang="en-US" sz="1300" baseline="0" dirty="0" smtClean="0"/>
                        <a:t> compliance of works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Environment Engineer</a:t>
                      </a:r>
                    </a:p>
                    <a:p>
                      <a:endParaRPr lang="en-US" sz="1300" dirty="0"/>
                    </a:p>
                  </a:txBody>
                  <a:tcPr/>
                </a:tc>
              </a:tr>
              <a:tr h="71398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Measurement, payment and completion report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Report</a:t>
                      </a:r>
                      <a:r>
                        <a:rPr lang="en-US" sz="1300" baseline="0" dirty="0" smtClean="0"/>
                        <a:t> on environmental compliance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Panchayat</a:t>
                      </a:r>
                      <a:r>
                        <a:rPr lang="en-US" sz="1300" baseline="0" dirty="0" smtClean="0"/>
                        <a:t> Development Officer, </a:t>
                      </a:r>
                      <a:r>
                        <a:rPr lang="en-US" sz="1300" baseline="0" dirty="0" err="1" smtClean="0"/>
                        <a:t>Adhyaksha</a:t>
                      </a:r>
                      <a:endParaRPr lang="en-US" sz="1300" dirty="0" smtClean="0"/>
                    </a:p>
                    <a:p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Technical trainings for Engineer staff on integration of environmental aspects into designs </a:t>
            </a:r>
          </a:p>
          <a:p>
            <a:pPr lvl="1" algn="just"/>
            <a:r>
              <a:rPr lang="en-US" dirty="0" smtClean="0"/>
              <a:t>Technical Support Agency</a:t>
            </a:r>
          </a:p>
          <a:p>
            <a:pPr lvl="1" algn="just"/>
            <a:r>
              <a:rPr lang="en-US" dirty="0" smtClean="0"/>
              <a:t>Main trainings (1 week) followed by yearly refresher training</a:t>
            </a:r>
          </a:p>
          <a:p>
            <a:pPr algn="just"/>
            <a:r>
              <a:rPr lang="en-US" dirty="0" smtClean="0"/>
              <a:t>Training on Environment Management for Engineers </a:t>
            </a:r>
          </a:p>
          <a:p>
            <a:pPr lvl="1" algn="just"/>
            <a:r>
              <a:rPr lang="en-US" dirty="0" smtClean="0"/>
              <a:t>ANSSIRD, Environment Specialist</a:t>
            </a:r>
          </a:p>
          <a:p>
            <a:pPr lvl="1" algn="just"/>
            <a:r>
              <a:rPr lang="en-US" dirty="0" smtClean="0"/>
              <a:t>Main trainings (2  days) followed by yearly refresher training</a:t>
            </a:r>
          </a:p>
          <a:p>
            <a:pPr algn="just"/>
            <a:r>
              <a:rPr lang="en-US" dirty="0" smtClean="0"/>
              <a:t>Training on Environment management for the PRIs</a:t>
            </a:r>
          </a:p>
          <a:p>
            <a:pPr lvl="1" algn="just"/>
            <a:r>
              <a:rPr lang="en-US" dirty="0" smtClean="0"/>
              <a:t>ANSSIRD</a:t>
            </a:r>
          </a:p>
          <a:p>
            <a:pPr lvl="1" algn="just"/>
            <a:r>
              <a:rPr lang="en-US" dirty="0" smtClean="0"/>
              <a:t>Main training and yearly refresher trainings</a:t>
            </a:r>
          </a:p>
          <a:p>
            <a:pPr algn="just"/>
            <a:r>
              <a:rPr lang="en-US" dirty="0"/>
              <a:t>Training on Environment management for the </a:t>
            </a:r>
            <a:r>
              <a:rPr lang="en-US" dirty="0" err="1" smtClean="0"/>
              <a:t>PRIs</a:t>
            </a:r>
            <a:endParaRPr lang="en-US" dirty="0" smtClean="0"/>
          </a:p>
          <a:p>
            <a:pPr algn="just"/>
            <a:r>
              <a:rPr lang="en-US" dirty="0" err="1" smtClean="0"/>
              <a:t>IEC</a:t>
            </a:r>
            <a:r>
              <a:rPr lang="en-US" dirty="0" smtClean="0"/>
              <a:t> strategy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Monitoring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Internal Monitoring </a:t>
            </a:r>
          </a:p>
          <a:p>
            <a:pPr lvl="1" algn="just"/>
            <a:r>
              <a:rPr lang="en-US" dirty="0" smtClean="0"/>
              <a:t>Monitoring all GP works during construction: Junior Engineer, Assistant Engineer, Executive Engineer</a:t>
            </a:r>
          </a:p>
          <a:p>
            <a:pPr lvl="1" algn="just"/>
            <a:r>
              <a:rPr lang="en-US" dirty="0" smtClean="0"/>
              <a:t>Verification of all GO works post construction: Environment Engineer</a:t>
            </a:r>
          </a:p>
          <a:p>
            <a:pPr lvl="1" algn="just"/>
            <a:r>
              <a:rPr lang="en-US" dirty="0" smtClean="0"/>
              <a:t>Monitoring of a sample 5% works during and post construction: Environment Specialist</a:t>
            </a:r>
          </a:p>
          <a:p>
            <a:pPr algn="just"/>
            <a:r>
              <a:rPr lang="en-US" dirty="0" smtClean="0"/>
              <a:t>External Monitoring:</a:t>
            </a:r>
          </a:p>
          <a:p>
            <a:pPr lvl="1" algn="just"/>
            <a:r>
              <a:rPr lang="en-US" dirty="0" smtClean="0"/>
              <a:t>Before midterm and before closure of the project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Monitoring Indicators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211878"/>
              </p:ext>
            </p:extLst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Calibri"/>
                          <a:cs typeface="Times New Roman"/>
                        </a:rPr>
                        <a:t>Activity Indicators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Calibri"/>
                          <a:cs typeface="Times New Roman"/>
                        </a:rPr>
                        <a:t>Compliance status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latin typeface="Times New Roman"/>
                          <a:ea typeface="Calibri"/>
                          <a:cs typeface="Times New Roman"/>
                        </a:rPr>
                        <a:t>Rating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Percentage of roads with well-maintained drains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80-100%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60-80%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40-60%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Below 40%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Satisfactory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Moderately satisfactory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Less satisfactory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Not satisfactory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Percentage of drinking supply activities with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potability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confirmed through quality test in last 6 months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Percentage of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anganwadis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having separate kitchen with chimney and toilet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Percentage of buildings with functional toilets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Percentage of functional public toilets with leach pits or septic tanks and running water facilities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Pilots in Hotspot Areas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Overview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the Project</a:t>
            </a:r>
          </a:p>
          <a:p>
            <a:r>
              <a:rPr lang="en-US" dirty="0" smtClean="0"/>
              <a:t>Project Activities</a:t>
            </a:r>
          </a:p>
          <a:p>
            <a:r>
              <a:rPr lang="en-US" dirty="0" smtClean="0"/>
              <a:t>Environmental Implications</a:t>
            </a:r>
          </a:p>
          <a:p>
            <a:r>
              <a:rPr lang="en-US" dirty="0" smtClean="0"/>
              <a:t>Environment Management Framework</a:t>
            </a:r>
          </a:p>
          <a:p>
            <a:r>
              <a:rPr lang="en-US" dirty="0" smtClean="0"/>
              <a:t>Components – Legal requirements, impacts and mitigation measures</a:t>
            </a:r>
          </a:p>
          <a:p>
            <a:r>
              <a:rPr lang="en-US" dirty="0" smtClean="0"/>
              <a:t>Approach of EMF, Implementation</a:t>
            </a:r>
          </a:p>
          <a:p>
            <a:r>
              <a:rPr lang="en-US" dirty="0" smtClean="0"/>
              <a:t>Pilots in Hotspot areas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Forests,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Forest area: </a:t>
            </a:r>
          </a:p>
          <a:p>
            <a:pPr lvl="1"/>
            <a:r>
              <a:rPr lang="en-US" dirty="0" smtClean="0"/>
              <a:t>National Parks, Wild Life Sanctuaries and Tiger Reserves in 13 Project Blocks</a:t>
            </a:r>
          </a:p>
          <a:p>
            <a:r>
              <a:rPr lang="en-US" dirty="0" smtClean="0"/>
              <a:t>Western Ghats:  </a:t>
            </a:r>
          </a:p>
          <a:p>
            <a:pPr lvl="1"/>
            <a:r>
              <a:rPr lang="en-US" dirty="0" smtClean="0"/>
              <a:t>UNESCO World Heritage site. 7 Project villages are part of Ecologically Sensitive Areas of WGs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STaluks-WGhats-Boundaries-WGhat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600200"/>
            <a:ext cx="42672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Water 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Drought prone areas: </a:t>
            </a:r>
          </a:p>
          <a:p>
            <a:pPr lvl="1"/>
            <a:r>
              <a:rPr lang="en-US" dirty="0" smtClean="0"/>
              <a:t>Two thirds of the state experiences drought.</a:t>
            </a:r>
          </a:p>
          <a:p>
            <a:pPr lvl="1"/>
            <a:r>
              <a:rPr lang="en-US" dirty="0" smtClean="0"/>
              <a:t>70% of the </a:t>
            </a:r>
            <a:r>
              <a:rPr lang="en-US" dirty="0" err="1" smtClean="0"/>
              <a:t>Taluks</a:t>
            </a:r>
            <a:r>
              <a:rPr lang="en-US" dirty="0" smtClean="0"/>
              <a:t> in the State and 70 Project </a:t>
            </a:r>
            <a:r>
              <a:rPr lang="en-US" dirty="0" err="1" smtClean="0"/>
              <a:t>Taluks</a:t>
            </a:r>
            <a:r>
              <a:rPr lang="en-US" dirty="0" smtClean="0"/>
              <a:t> are drought affected.</a:t>
            </a:r>
          </a:p>
          <a:p>
            <a:r>
              <a:rPr lang="en-US" dirty="0" smtClean="0"/>
              <a:t>Groundwater status: </a:t>
            </a:r>
          </a:p>
          <a:p>
            <a:pPr lvl="1"/>
            <a:r>
              <a:rPr lang="en-US" dirty="0" smtClean="0"/>
              <a:t>Stage of groundwater development is 64% with 22 project </a:t>
            </a:r>
            <a:r>
              <a:rPr lang="en-US" dirty="0" err="1" smtClean="0"/>
              <a:t>taluks</a:t>
            </a:r>
            <a:r>
              <a:rPr lang="en-US" dirty="0" smtClean="0"/>
              <a:t> over exploited</a:t>
            </a:r>
          </a:p>
          <a:p>
            <a:pPr lvl="1"/>
            <a:r>
              <a:rPr lang="en-US" dirty="0" smtClean="0"/>
              <a:t>5 project </a:t>
            </a:r>
            <a:r>
              <a:rPr lang="en-US" dirty="0" err="1" smtClean="0"/>
              <a:t>taluks</a:t>
            </a:r>
            <a:r>
              <a:rPr lang="en-US" dirty="0" smtClean="0"/>
              <a:t> in 3 districts are notified for regulation of ground water development. </a:t>
            </a:r>
          </a:p>
          <a:p>
            <a:pPr lvl="1"/>
            <a:r>
              <a:rPr lang="en-US" dirty="0" smtClean="0"/>
              <a:t>Ground water quality issues exist in 9 project </a:t>
            </a:r>
            <a:r>
              <a:rPr lang="en-US" dirty="0" err="1" smtClean="0"/>
              <a:t>taluks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roundWaterStatu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23950"/>
            <a:ext cx="35623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12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Coastal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Coastal Block in </a:t>
            </a:r>
            <a:r>
              <a:rPr lang="en-US" dirty="0" err="1" smtClean="0"/>
              <a:t>Uttara</a:t>
            </a:r>
            <a:r>
              <a:rPr lang="en-US" dirty="0" smtClean="0"/>
              <a:t> Kannada: </a:t>
            </a:r>
            <a:r>
              <a:rPr lang="en-US" dirty="0" err="1" smtClean="0"/>
              <a:t>Bhatkal</a:t>
            </a:r>
            <a:endParaRPr lang="en-US" dirty="0" smtClean="0"/>
          </a:p>
          <a:p>
            <a:pPr lvl="1"/>
            <a:r>
              <a:rPr lang="en-US" dirty="0" smtClean="0"/>
              <a:t>Thickly populated, intensely cultivated</a:t>
            </a:r>
          </a:p>
          <a:p>
            <a:pPr lvl="1"/>
            <a:r>
              <a:rPr lang="en-US" dirty="0" smtClean="0"/>
              <a:t>Threat of cyclones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STaluks-WGhats-Boundaries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7623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40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Support in Hotspot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Hotspot areas: pilots with handholding support for 2 years</a:t>
            </a:r>
          </a:p>
          <a:p>
            <a:pPr lvl="1"/>
            <a:r>
              <a:rPr lang="en-US" dirty="0" smtClean="0"/>
              <a:t>Pilot in W. Ghats GPs – 7 GPs</a:t>
            </a:r>
          </a:p>
          <a:p>
            <a:pPr lvl="1"/>
            <a:r>
              <a:rPr lang="en-US" dirty="0" smtClean="0"/>
              <a:t>Pilot in coastal GPs - GPs</a:t>
            </a:r>
          </a:p>
          <a:p>
            <a:pPr lvl="1"/>
            <a:r>
              <a:rPr lang="en-US" dirty="0" smtClean="0"/>
              <a:t>Pilot in GPs in over-exploited groundwater areas - 5 GPs</a:t>
            </a:r>
          </a:p>
          <a:p>
            <a:pPr lvl="1"/>
            <a:r>
              <a:rPr lang="en-US" dirty="0" smtClean="0"/>
              <a:t>Pilot in GPs in poor water quality areas – 5 GPs</a:t>
            </a:r>
          </a:p>
          <a:p>
            <a:pPr lvl="1"/>
            <a:r>
              <a:rPr lang="en-US" dirty="0" smtClean="0"/>
              <a:t>Pilot in GPs in drought prone areas – 5 GPs</a:t>
            </a:r>
          </a:p>
          <a:p>
            <a:r>
              <a:rPr lang="en-US" dirty="0" smtClean="0"/>
              <a:t>Support of NGOs or Government Institutions in</a:t>
            </a:r>
          </a:p>
          <a:p>
            <a:pPr lvl="1"/>
            <a:r>
              <a:rPr lang="en-US" dirty="0" smtClean="0"/>
              <a:t>Capacity Building the GPs</a:t>
            </a:r>
          </a:p>
          <a:p>
            <a:pPr lvl="1"/>
            <a:r>
              <a:rPr lang="en-US" dirty="0" smtClean="0"/>
              <a:t>Support in integrating environment guidelines into GP works</a:t>
            </a:r>
          </a:p>
          <a:p>
            <a:pPr lvl="1"/>
            <a:r>
              <a:rPr lang="en-US" dirty="0" smtClean="0"/>
              <a:t>Monitoring the use and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6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Pilots</a:t>
            </a:r>
            <a:endParaRPr lang="en-US" dirty="0"/>
          </a:p>
        </p:txBody>
      </p:sp>
      <p:sp>
        <p:nvSpPr>
          <p:cNvPr id="2052" name="AutoShape 4" descr="Image result for fencing animal conflict western gha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hitleyaward.org/wp-content/uploads/2011/10/madhu-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71600"/>
            <a:ext cx="3048000" cy="2025446"/>
          </a:xfrm>
          <a:prstGeom prst="rect">
            <a:avLst/>
          </a:prstGeom>
          <a:noFill/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85800" y="34290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Fencing to avoid wildlife conflict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 descr="Image result for rain water harvesting vill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pak-times.com/wp-content/uploads/2011/08/IMG_14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2184" y="1295400"/>
            <a:ext cx="2741535" cy="2057400"/>
          </a:xfrm>
          <a:prstGeom prst="rect">
            <a:avLst/>
          </a:prstGeom>
          <a:noFill/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257800" y="34290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Rainwater harvesting in drought areas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http://phed.bih.nic.in/Images/MVP-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810000"/>
            <a:ext cx="3269201" cy="2229985"/>
          </a:xfrm>
          <a:prstGeom prst="rect">
            <a:avLst/>
          </a:prstGeom>
          <a:noFill/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62000" y="60960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Fluoride free water supply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581400" y="62484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657600" y="62484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i="1" dirty="0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Pictures in this slide are sourced from internet for illustration purpose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4" name="Picture 16" descr="http://agritech.tnau.ac.in/agriculture/images/water_shed_mgmt/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55597" y="3886200"/>
            <a:ext cx="2545403" cy="1905000"/>
          </a:xfrm>
          <a:prstGeom prst="rect">
            <a:avLst/>
          </a:prstGeom>
          <a:noFill/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334000" y="59436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Groundwater recharge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07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Internal:</a:t>
            </a:r>
          </a:p>
          <a:p>
            <a:pPr lvl="1" algn="just"/>
            <a:r>
              <a:rPr lang="en-US" dirty="0" smtClean="0"/>
              <a:t>Environment Specialist at State level: overall coordination of EMF implementation</a:t>
            </a:r>
          </a:p>
          <a:p>
            <a:pPr lvl="1" algn="just"/>
            <a:r>
              <a:rPr lang="en-US" dirty="0" smtClean="0"/>
              <a:t>PRI technical staff - Junior Engineers, Executive Engineers, Section Engineers: Environment review of Annual Action Plans (AAPs) and integration of mitigation measures into designs</a:t>
            </a:r>
          </a:p>
          <a:p>
            <a:pPr lvl="1" algn="just"/>
            <a:r>
              <a:rPr lang="en-US" dirty="0" smtClean="0"/>
              <a:t>Environment Engineers: Environment Review of technical designs, verification of environmental compliance</a:t>
            </a:r>
          </a:p>
          <a:p>
            <a:pPr lvl="1" algn="just"/>
            <a:r>
              <a:rPr lang="en-US" dirty="0" smtClean="0"/>
              <a:t>Junior Engineers, Executive Engineers: Supervision of works</a:t>
            </a:r>
          </a:p>
          <a:p>
            <a:pPr lvl="1" algn="just"/>
            <a:r>
              <a:rPr lang="en-US" dirty="0" smtClean="0"/>
              <a:t>ANSSIRD: Capacity building</a:t>
            </a:r>
          </a:p>
          <a:p>
            <a:pPr algn="just"/>
            <a:r>
              <a:rPr lang="en-US" dirty="0" smtClean="0"/>
              <a:t>External Support: </a:t>
            </a:r>
          </a:p>
          <a:p>
            <a:pPr lvl="1" algn="just"/>
            <a:r>
              <a:rPr lang="en-US" dirty="0" smtClean="0"/>
              <a:t>Technical Agency for training technical staff and developing guidance manual</a:t>
            </a:r>
          </a:p>
          <a:p>
            <a:pPr lvl="1" algn="just"/>
            <a:r>
              <a:rPr lang="en-US" dirty="0" smtClean="0"/>
              <a:t>NGOs or Government Institutions for pilots in Hotspot areas</a:t>
            </a:r>
          </a:p>
          <a:p>
            <a:pPr lvl="1" algn="just"/>
            <a:r>
              <a:rPr lang="en-US" dirty="0" smtClean="0"/>
              <a:t>External agencies for external audits</a:t>
            </a:r>
          </a:p>
          <a:p>
            <a:pPr algn="just"/>
            <a:r>
              <a:rPr lang="en-US" dirty="0" smtClean="0"/>
              <a:t>Budget: 1.85 </a:t>
            </a:r>
            <a:r>
              <a:rPr lang="en-US" dirty="0" err="1" smtClean="0"/>
              <a:t>crores</a:t>
            </a:r>
            <a:endParaRPr lang="en-US" dirty="0" smtClean="0"/>
          </a:p>
          <a:p>
            <a:pPr algn="just"/>
            <a:r>
              <a:rPr lang="en-US" dirty="0" smtClean="0"/>
              <a:t>Duration: 6 years</a:t>
            </a:r>
          </a:p>
          <a:p>
            <a:pPr lvl="1" algn="just"/>
            <a:endParaRPr lang="en-US" dirty="0" smtClean="0"/>
          </a:p>
          <a:p>
            <a:pPr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8509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5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Proposed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Project Development Objective: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The Project Development Objective is 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to enhance the ability of Gram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Panchayats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to manage resources and deliver services prioritized in their development plans in the least developed areas of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Karnataka</a:t>
            </a:r>
            <a:r>
              <a:rPr lang="en-US" i="1" dirty="0" smtClean="0">
                <a:latin typeface="Times New Roman"/>
                <a:ea typeface="Calibri"/>
                <a:cs typeface="Times New Roman"/>
              </a:rPr>
              <a:t>”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/>
            <a:r>
              <a:rPr lang="en-US" dirty="0" smtClean="0">
                <a:latin typeface="Times New Roman"/>
                <a:ea typeface="Calibri"/>
                <a:cs typeface="Times New Roman"/>
              </a:rPr>
              <a:t>Project Components:</a:t>
            </a:r>
          </a:p>
          <a:p>
            <a:pPr lvl="1" algn="just"/>
            <a:r>
              <a:rPr lang="en-US" dirty="0" smtClean="0">
                <a:solidFill>
                  <a:srgbClr val="00B050"/>
                </a:solidFill>
                <a:ea typeface="Calibri"/>
                <a:cs typeface="Times New Roman"/>
              </a:rPr>
              <a:t>Component A: Block grants to Gram </a:t>
            </a:r>
            <a:r>
              <a:rPr lang="en-US" dirty="0" err="1" smtClean="0">
                <a:solidFill>
                  <a:srgbClr val="00B050"/>
                </a:solidFill>
                <a:ea typeface="Calibri"/>
                <a:cs typeface="Times New Roman"/>
              </a:rPr>
              <a:t>Panchayats</a:t>
            </a:r>
            <a:endParaRPr lang="en-US" dirty="0" smtClean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1" algn="just"/>
            <a:r>
              <a:rPr lang="en-US" dirty="0" smtClean="0">
                <a:ea typeface="Calibri"/>
                <a:cs typeface="Times New Roman"/>
              </a:rPr>
              <a:t>Component B: Institutional Development</a:t>
            </a:r>
          </a:p>
          <a:p>
            <a:pPr lvl="1" algn="just"/>
            <a:r>
              <a:rPr lang="en-US" dirty="0" smtClean="0">
                <a:ea typeface="Calibri"/>
                <a:cs typeface="Times New Roman"/>
              </a:rPr>
              <a:t>Component C: Project Management Support</a:t>
            </a:r>
          </a:p>
          <a:p>
            <a:pPr algn="just"/>
            <a:r>
              <a:rPr lang="en-US" dirty="0">
                <a:latin typeface="Times New Roman"/>
                <a:ea typeface="Calibri"/>
                <a:cs typeface="Times New Roman"/>
              </a:rPr>
              <a:t>Proposed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project by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including  1355 ‘more backward’ in addition to the ‘most backward GPs’ (with 1431 GPs). making the total coverage to 2786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GPs</a:t>
            </a:r>
            <a:endParaRPr lang="en-US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27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Project Activities – Block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Most common works include:</a:t>
            </a:r>
          </a:p>
          <a:p>
            <a:pPr lvl="1"/>
            <a:r>
              <a:rPr lang="en-US" dirty="0" smtClean="0"/>
              <a:t>CC Road construction: 44.5%</a:t>
            </a:r>
          </a:p>
          <a:p>
            <a:pPr lvl="1"/>
            <a:r>
              <a:rPr lang="en-US" dirty="0" smtClean="0"/>
              <a:t>Buildings – school buildings, bus stops, </a:t>
            </a:r>
            <a:r>
              <a:rPr lang="en-US" dirty="0" err="1" smtClean="0"/>
              <a:t>anganwadis</a:t>
            </a:r>
            <a:r>
              <a:rPr lang="en-US" dirty="0" smtClean="0"/>
              <a:t>, community halls, GP buildings etc: 33%</a:t>
            </a:r>
          </a:p>
          <a:p>
            <a:pPr lvl="1"/>
            <a:r>
              <a:rPr lang="en-US" dirty="0" smtClean="0"/>
              <a:t>Drainage works, Public toilets: 18%</a:t>
            </a:r>
          </a:p>
          <a:p>
            <a:pPr lvl="1"/>
            <a:r>
              <a:rPr lang="en-US" dirty="0" smtClean="0"/>
              <a:t>Drinking water supply: 4.5%</a:t>
            </a:r>
          </a:p>
        </p:txBody>
      </p:sp>
    </p:spTree>
    <p:extLst>
      <p:ext uri="{BB962C8B-B14F-4D97-AF65-F5344CB8AC3E}">
        <p14:creationId xmlns:p14="http://schemas.microsoft.com/office/powerpoint/2010/main" val="14375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Project Activities and Average Costs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295400"/>
            <a:ext cx="7391400" cy="4876800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164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7"/>
            <a:ext cx="37338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Positive impacts through improved sanitation, positive health impact due to safe drinking water supply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Negative impacts possible due to site clearance for infrastructure works, extraction of local resources, waste disposal, improper use and maintenance of facilities 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219200"/>
            <a:ext cx="1769476" cy="2519485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1219200"/>
            <a:ext cx="1764000" cy="2544028"/>
          </a:xfrm>
          <a:prstGeom prst="rect">
            <a:avLst/>
          </a:prstGeom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114800"/>
            <a:ext cx="2397501" cy="1798125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36381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 Management Framework (EMF)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Environment Assessment and Environment Management Framework is required as per the requirement of World Bank Safeguard Policy OP/BP 4.01</a:t>
            </a:r>
          </a:p>
          <a:p>
            <a:pPr algn="just"/>
            <a:r>
              <a:rPr lang="en-US" dirty="0" smtClean="0"/>
              <a:t>OP/BP 4.04 Natural Habitats</a:t>
            </a:r>
          </a:p>
          <a:p>
            <a:pPr algn="just"/>
            <a:r>
              <a:rPr lang="en-US" dirty="0" smtClean="0"/>
              <a:t>OP/BP 4.36 Forests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    Objective of EMF : To ensure environmental sustainability of the activities undertaken by Gram </a:t>
            </a:r>
            <a:r>
              <a:rPr lang="en-US" b="1" i="1" dirty="0" err="1" smtClean="0">
                <a:solidFill>
                  <a:srgbClr val="00B050"/>
                </a:solidFill>
              </a:rPr>
              <a:t>Panchayats</a:t>
            </a:r>
            <a:endParaRPr lang="en-US" b="1" i="1" dirty="0" smtClean="0">
              <a:solidFill>
                <a:srgbClr val="00B050"/>
              </a:solidFill>
            </a:endParaRP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EMF comprises of..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Rules and regulations governing </a:t>
            </a:r>
          </a:p>
          <a:p>
            <a:pPr lvl="1" algn="just"/>
            <a:r>
              <a:rPr lang="en-US" dirty="0" smtClean="0"/>
              <a:t>Site selection, site clearance: forest areas, ecologically sensitive areas, Coastal areas, removing the vegetation etc.</a:t>
            </a:r>
          </a:p>
          <a:p>
            <a:pPr lvl="1" algn="just"/>
            <a:r>
              <a:rPr lang="en-US" dirty="0" smtClean="0"/>
              <a:t>Raw material extraction: illegal mining of sand, rocks, water extraction etc.</a:t>
            </a:r>
          </a:p>
          <a:p>
            <a:pPr lvl="1" algn="just"/>
            <a:r>
              <a:rPr lang="en-US" dirty="0" smtClean="0"/>
              <a:t>Pollution during construction and waste disposal: noise and dust pollution, disposal of rubble etc.</a:t>
            </a:r>
            <a:endParaRPr lang="en-US" dirty="0" smtClean="0">
              <a:solidFill>
                <a:srgbClr val="00B050"/>
              </a:solidFill>
            </a:endParaRPr>
          </a:p>
          <a:p>
            <a:pPr lvl="1" algn="just">
              <a:buNone/>
            </a:pPr>
            <a:r>
              <a:rPr lang="en-US" dirty="0" smtClean="0">
                <a:solidFill>
                  <a:srgbClr val="00B050"/>
                </a:solidFill>
              </a:rPr>
              <a:t>	A list of Do’s and Don’ts is prepared for ensuring compliance</a:t>
            </a:r>
          </a:p>
          <a:p>
            <a:pPr algn="just"/>
            <a:r>
              <a:rPr lang="en-US" dirty="0" smtClean="0"/>
              <a:t>Potential Impacts and mitigation measures for construction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37452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Impacts and Mitigation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1936"/>
          </a:xfrm>
        </p:spPr>
        <p:txBody>
          <a:bodyPr/>
          <a:lstStyle/>
          <a:p>
            <a:r>
              <a:rPr lang="en-US" dirty="0" smtClean="0"/>
              <a:t>Road construction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66697"/>
              </p:ext>
            </p:extLst>
          </p:nvPr>
        </p:nvGraphicFramePr>
        <p:xfrm>
          <a:off x="838199" y="2118360"/>
          <a:ext cx="73913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581399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Impacts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 Measures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Improper</a:t>
                      </a:r>
                      <a:r>
                        <a:rPr lang="en-US" baseline="0" dirty="0" smtClean="0"/>
                        <a:t> designs and maintenance of drains leading to overflow of </a:t>
                      </a:r>
                      <a:r>
                        <a:rPr lang="en-US" baseline="0" dirty="0" err="1" smtClean="0"/>
                        <a:t>sullage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Proper designs and maintenance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paving of roads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Leaving</a:t>
                      </a:r>
                      <a:r>
                        <a:rPr lang="en-US" baseline="0" dirty="0" smtClean="0"/>
                        <a:t> spaces in between for natural infiltration.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075435" y="4392165"/>
            <a:ext cx="2383529" cy="1676400"/>
          </a:xfrm>
          <a:prstGeom prst="rect">
            <a:avLst/>
          </a:prstGeom>
          <a:noFill/>
          <a:ln w="9525">
            <a:solidFill>
              <a:srgbClr val="C0504D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9599" y="4267200"/>
            <a:ext cx="2362201" cy="1905000"/>
          </a:xfrm>
          <a:prstGeom prst="rect">
            <a:avLst/>
          </a:prstGeom>
          <a:ln>
            <a:solidFill>
              <a:srgbClr val="C0504D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76899" y="4305301"/>
            <a:ext cx="2286001" cy="1905000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3591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</TotalTime>
  <Words>1401</Words>
  <Application>Microsoft Office PowerPoint</Application>
  <PresentationFormat>On-screen Show (4:3)</PresentationFormat>
  <Paragraphs>221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</vt:lpstr>
      <vt:lpstr>Stakeholder consultation: Environment Management Framework</vt:lpstr>
      <vt:lpstr>Overview of the presentation</vt:lpstr>
      <vt:lpstr>About Proposed Project </vt:lpstr>
      <vt:lpstr>Project Activities – Block Grants</vt:lpstr>
      <vt:lpstr>Project Activities and Average Costs</vt:lpstr>
      <vt:lpstr>Environmental Implications</vt:lpstr>
      <vt:lpstr>Environment Management Framework (EMF)</vt:lpstr>
      <vt:lpstr>EMF comprises of..</vt:lpstr>
      <vt:lpstr>Potential Impacts and Mitigation Measures</vt:lpstr>
      <vt:lpstr>Contd..</vt:lpstr>
      <vt:lpstr>Contd..</vt:lpstr>
      <vt:lpstr>Contd..</vt:lpstr>
      <vt:lpstr>Learning from previous project</vt:lpstr>
      <vt:lpstr>Approach of EMF</vt:lpstr>
      <vt:lpstr>Environment Review of Annual Action Plan</vt:lpstr>
      <vt:lpstr>Capacity Building Plan</vt:lpstr>
      <vt:lpstr>Monitoring Plan</vt:lpstr>
      <vt:lpstr>Monitoring Indicators</vt:lpstr>
      <vt:lpstr>Pilots in Hotspot Areas</vt:lpstr>
      <vt:lpstr>Forests, Biodiversity</vt:lpstr>
      <vt:lpstr>Water Scarcity</vt:lpstr>
      <vt:lpstr>Coastal Area</vt:lpstr>
      <vt:lpstr>Additional Support in Hotspot Areas</vt:lpstr>
      <vt:lpstr>Pilots</vt:lpstr>
      <vt:lpstr>Institutional Arrangements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and Disadvantaged Groups inclusion Plan (includes Social Assessment)</dc:title>
  <dc:creator>prakash.philip</dc:creator>
  <cp:lastModifiedBy>Rajesh Khanna</cp:lastModifiedBy>
  <cp:revision>22</cp:revision>
  <dcterms:created xsi:type="dcterms:W3CDTF">2015-11-24T07:07:26Z</dcterms:created>
  <dcterms:modified xsi:type="dcterms:W3CDTF">2015-12-11T06:06:04Z</dcterms:modified>
</cp:coreProperties>
</file>